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200900" cy="10080625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76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Yutaka Sato" initials="YS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8848" autoAdjust="0"/>
  </p:normalViewPr>
  <p:slideViewPr>
    <p:cSldViewPr>
      <p:cViewPr>
        <p:scale>
          <a:sx n="100" d="100"/>
          <a:sy n="100" d="100"/>
        </p:scale>
        <p:origin x="-2466" y="2316"/>
      </p:cViewPr>
      <p:guideLst>
        <p:guide orient="horz" pos="3176"/>
        <p:guide pos="2268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-2160" y="-90"/>
      </p:cViewPr>
      <p:guideLst>
        <p:guide orient="horz" pos="3107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 イメージ プレースホルダ 7"/>
          <p:cNvSpPr>
            <a:spLocks noGrp="1" noRot="1" noChangeAspect="1"/>
          </p:cNvSpPr>
          <p:nvPr>
            <p:ph type="sldImg" idx="2"/>
          </p:nvPr>
        </p:nvSpPr>
        <p:spPr>
          <a:xfrm>
            <a:off x="1949450" y="606425"/>
            <a:ext cx="2738438" cy="3833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43" tIns="45171" rIns="90343" bIns="45171" rtlCol="0" anchor="ctr"/>
          <a:lstStyle/>
          <a:p>
            <a:pPr lvl="0"/>
            <a:endParaRPr lang="en-GB" noProof="0" smtClean="0"/>
          </a:p>
        </p:txBody>
      </p:sp>
      <p:sp>
        <p:nvSpPr>
          <p:cNvPr id="9" name="ノート プレースホルダ 8"/>
          <p:cNvSpPr>
            <a:spLocks noGrp="1"/>
          </p:cNvSpPr>
          <p:nvPr>
            <p:ph type="body" sz="quarter" idx="3"/>
          </p:nvPr>
        </p:nvSpPr>
        <p:spPr>
          <a:xfrm>
            <a:off x="673577" y="4686696"/>
            <a:ext cx="5388610" cy="4439447"/>
          </a:xfrm>
          <a:prstGeom prst="rect">
            <a:avLst/>
          </a:prstGeom>
        </p:spPr>
        <p:txBody>
          <a:bodyPr vert="horz" lIns="90343" tIns="45171" rIns="90343" bIns="45171" rtlCol="0">
            <a:normAutofit/>
          </a:bodyPr>
          <a:lstStyle/>
          <a:p>
            <a:pPr lvl="0"/>
            <a:r>
              <a:rPr lang="ja-JP" altLang="en-US" noProof="0" dirty="0" smtClean="0"/>
              <a:t>マスタ テキストの書式設定</a:t>
            </a:r>
          </a:p>
          <a:p>
            <a:pPr lvl="1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2 </a:t>
            </a:r>
            <a:r>
              <a:rPr lang="ja-JP" altLang="en-US" noProof="0" dirty="0" smtClean="0"/>
              <a:t>レベル</a:t>
            </a:r>
          </a:p>
          <a:p>
            <a:pPr lvl="2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3 </a:t>
            </a:r>
            <a:r>
              <a:rPr lang="ja-JP" altLang="en-US" noProof="0" dirty="0" smtClean="0"/>
              <a:t>レベル</a:t>
            </a:r>
          </a:p>
          <a:p>
            <a:pPr lvl="3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4 </a:t>
            </a:r>
            <a:r>
              <a:rPr lang="ja-JP" altLang="en-US" noProof="0" dirty="0" smtClean="0"/>
              <a:t>レベル</a:t>
            </a:r>
          </a:p>
          <a:p>
            <a:pPr lvl="4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5 </a:t>
            </a:r>
            <a:r>
              <a:rPr lang="ja-JP" altLang="en-US" noProof="0" dirty="0" smtClean="0"/>
              <a:t>レベル</a:t>
            </a:r>
            <a:endParaRPr lang="en-GB" noProof="0" dirty="0" smtClean="0"/>
          </a:p>
        </p:txBody>
      </p:sp>
    </p:spTree>
    <p:extLst>
      <p:ext uri="{BB962C8B-B14F-4D97-AF65-F5344CB8AC3E}">
        <p14:creationId xmlns:p14="http://schemas.microsoft.com/office/powerpoint/2010/main" val="16257127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2337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0068" y="3131530"/>
            <a:ext cx="6120765" cy="21608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80135" y="5712356"/>
            <a:ext cx="5040630" cy="25761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en-GB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CDF83-5DF6-476D-8CC1-2F8A34C2E90E}" type="datetimeFigureOut">
              <a:rPr lang="ja-JP" altLang="en-US"/>
              <a:pPr>
                <a:defRPr/>
              </a:pPr>
              <a:t>2016/2/15</a:t>
            </a:fld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5E2D8-765C-41C8-8A61-E92086C8E3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E54EC-CFC2-460F-9056-EB6568ECBF18}" type="datetimeFigureOut">
              <a:rPr lang="ja-JP" altLang="en-US"/>
              <a:pPr>
                <a:defRPr/>
              </a:pPr>
              <a:t>2016/2/15</a:t>
            </a:fld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63B79-A1CF-43A0-B496-7A6F15E034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20653" y="403697"/>
            <a:ext cx="1620202" cy="8601199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60045" y="403697"/>
            <a:ext cx="4740593" cy="8601199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416E5-B0EB-46F1-8174-A2511C286F7B}" type="datetimeFigureOut">
              <a:rPr lang="ja-JP" altLang="en-US"/>
              <a:pPr>
                <a:defRPr/>
              </a:pPr>
              <a:t>2016/2/15</a:t>
            </a:fld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52F6B-8DE9-4157-8951-0A25E70541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9734B-1F90-41CD-A2A3-EC7655DDBE81}" type="datetimeFigureOut">
              <a:rPr lang="ja-JP" altLang="en-US"/>
              <a:pPr>
                <a:defRPr/>
              </a:pPr>
              <a:t>2016/2/15</a:t>
            </a:fld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55261-8B5D-4A45-9031-354C9E633FE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822" y="6477736"/>
            <a:ext cx="6120765" cy="200212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8822" y="4272603"/>
            <a:ext cx="6120765" cy="220513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C8FA4-9530-4151-B689-4144529AE143}" type="datetimeFigureOut">
              <a:rPr lang="ja-JP" altLang="en-US"/>
              <a:pPr>
                <a:defRPr/>
              </a:pPr>
              <a:t>2016/2/15</a:t>
            </a:fld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E6109-0845-4A13-AA44-786B8D44EA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60045" y="2352147"/>
            <a:ext cx="3180398" cy="665274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60457" y="2352147"/>
            <a:ext cx="3180398" cy="665274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29A13-226F-4C11-9CFD-35F2EC53CDF6}" type="datetimeFigureOut">
              <a:rPr lang="ja-JP" altLang="en-US"/>
              <a:pPr>
                <a:defRPr/>
              </a:pPr>
              <a:t>2016/2/15</a:t>
            </a:fld>
            <a:endParaRPr lang="en-GB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EB2A7-617F-4571-B9C6-F023926909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60047" y="2256475"/>
            <a:ext cx="3181648" cy="94039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0047" y="3196865"/>
            <a:ext cx="3181648" cy="58080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57960" y="2256475"/>
            <a:ext cx="3182898" cy="94039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57960" y="3196865"/>
            <a:ext cx="3182898" cy="58080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A3CBA-5BF6-485E-860F-CC6BF712175D}" type="datetimeFigureOut">
              <a:rPr lang="ja-JP" altLang="en-US"/>
              <a:pPr>
                <a:defRPr/>
              </a:pPr>
              <a:t>2016/2/15</a:t>
            </a:fld>
            <a:endParaRPr lang="en-GB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C995E-9F8A-4114-BA8D-B43D862CAD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0014" y="404275"/>
            <a:ext cx="6540841" cy="8967586"/>
          </a:xfrm>
        </p:spPr>
        <p:txBody>
          <a:bodyPr/>
          <a:lstStyle/>
          <a:p>
            <a:r>
              <a:rPr lang="ja-JP" altLang="en-US" dirty="0" smtClean="0"/>
              <a:t>マスタ タイトルの書式設定</a:t>
            </a:r>
            <a:endParaRPr lang="en-GB" dirty="0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31B8D-A3B0-41B9-82C0-219F62BA375B}" type="datetimeFigureOut">
              <a:rPr lang="ja-JP" altLang="en-US"/>
              <a:pPr>
                <a:defRPr/>
              </a:pPr>
              <a:t>2016/2/15</a:t>
            </a:fld>
            <a:endParaRPr lang="en-GB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068B8-C4E7-4C27-8EAB-40E7D9B0341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EE2E1-5EE7-421A-B3EA-75C047C55E55}" type="datetimeFigureOut">
              <a:rPr lang="ja-JP" altLang="en-US"/>
              <a:pPr>
                <a:defRPr/>
              </a:pPr>
              <a:t>2016/2/15</a:t>
            </a:fld>
            <a:endParaRPr lang="en-GB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1B130-4D09-47A9-AEE4-DD23389A1E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7" y="401360"/>
            <a:ext cx="2369046" cy="170810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dirty="0" smtClean="0"/>
              <a:t>マスタ タイトルの書式設定</a:t>
            </a:r>
            <a:endParaRPr lang="en-GB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15352" y="401361"/>
            <a:ext cx="4025503" cy="860353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60047" y="2109467"/>
            <a:ext cx="2369046" cy="689542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910C1-5BC3-4001-8575-B52748A5E854}" type="datetimeFigureOut">
              <a:rPr lang="ja-JP" altLang="en-US"/>
              <a:pPr>
                <a:defRPr/>
              </a:pPr>
              <a:t>2016/2/15</a:t>
            </a:fld>
            <a:endParaRPr lang="en-GB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AEBF6-EA42-4B36-9983-B3FF111F39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426" y="7056440"/>
            <a:ext cx="4320540" cy="8330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11426" y="900722"/>
            <a:ext cx="4320540" cy="60483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11426" y="7889491"/>
            <a:ext cx="4320540" cy="118307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EC0FA-EF9B-4EA0-9434-C0475BA40198}" type="datetimeFigureOut">
              <a:rPr lang="ja-JP" altLang="en-US"/>
              <a:pPr>
                <a:defRPr/>
              </a:pPr>
              <a:t>2016/2/15</a:t>
            </a:fld>
            <a:endParaRPr lang="en-GB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3757D-C77E-438E-9AB0-0D8C59A98B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60363" y="404813"/>
            <a:ext cx="6480175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  <a:endParaRPr lang="en-GB" smtClean="0"/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360363" y="2352675"/>
            <a:ext cx="6480175" cy="665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60363" y="9344025"/>
            <a:ext cx="1679575" cy="5349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AF4A29A-A629-41DA-BE3B-F0502B17826F}" type="datetimeFigureOut">
              <a:rPr lang="ja-JP" altLang="en-US"/>
              <a:pPr>
                <a:defRPr/>
              </a:pPr>
              <a:t>2016/2/15</a:t>
            </a:fld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460625" y="9344025"/>
            <a:ext cx="2279650" cy="5349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160963" y="9344025"/>
            <a:ext cx="1679575" cy="5349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8FEFFA5-B81A-45E3-BA1D-2EB33D573C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areer-grad@dm.hit-u.ac.j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テキスト ボックス 5"/>
          <p:cNvSpPr txBox="1">
            <a:spLocks noChangeArrowheads="1"/>
          </p:cNvSpPr>
          <p:nvPr/>
        </p:nvSpPr>
        <p:spPr bwMode="auto">
          <a:xfrm>
            <a:off x="6597" y="318032"/>
            <a:ext cx="7200902" cy="2277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7200" dirty="0" smtClean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学振特別研究員</a:t>
            </a:r>
          </a:p>
          <a:p>
            <a:pPr algn="ctr"/>
            <a:r>
              <a:rPr lang="ja-JP" altLang="en-US" sz="70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申請書をどう書くか</a:t>
            </a:r>
            <a:endParaRPr lang="en-US" altLang="ja-JP" sz="7000" b="1" spc="600" dirty="0" smtClean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6486" y="2684043"/>
            <a:ext cx="7021127" cy="1384995"/>
          </a:xfrm>
          <a:prstGeom prst="rect">
            <a:avLst/>
          </a:prstGeom>
          <a:noFill/>
          <a:ln w="5080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indent="85725" algn="ctr">
              <a:spcBef>
                <a:spcPts val="600"/>
              </a:spcBef>
              <a:defRPr/>
            </a:pPr>
            <a:r>
              <a:rPr lang="ja-JP" altLang="en-US" sz="1400" b="1" dirty="0" smtClean="0">
                <a:solidFill>
                  <a:srgbClr val="FF0000"/>
                </a:solidFill>
                <a:latin typeface="Arial Unicode MS" pitchFamily="50" charset="-128"/>
              </a:rPr>
              <a:t>申請書は早めに入念な準備を！</a:t>
            </a:r>
            <a:endParaRPr lang="en-US" altLang="ja-JP" sz="1400" b="1" dirty="0" smtClean="0">
              <a:solidFill>
                <a:srgbClr val="FF0000"/>
              </a:solidFill>
              <a:latin typeface="Arial Unicode MS" pitchFamily="50" charset="-128"/>
            </a:endParaRPr>
          </a:p>
          <a:p>
            <a:pPr indent="85725">
              <a:spcBef>
                <a:spcPts val="600"/>
              </a:spcBef>
              <a:defRPr/>
            </a:pPr>
            <a:r>
              <a:rPr lang="ja-JP" altLang="en-US" sz="1200" b="1" dirty="0" smtClean="0">
                <a:latin typeface="Arial Unicode MS" pitchFamily="50" charset="-128"/>
              </a:rPr>
              <a:t>アカデミック・キャリアを志向する大学院生にとって、毎年</a:t>
            </a:r>
            <a:r>
              <a:rPr lang="en-US" altLang="ja-JP" sz="1200" b="1" dirty="0" smtClean="0">
                <a:latin typeface="Arial Unicode MS" pitchFamily="50" charset="-128"/>
              </a:rPr>
              <a:t>4</a:t>
            </a:r>
            <a:r>
              <a:rPr lang="ja-JP" altLang="en-US" sz="1200" b="1" dirty="0" smtClean="0">
                <a:latin typeface="Arial Unicode MS" pitchFamily="50" charset="-128"/>
              </a:rPr>
              <a:t>月は、日本学術振興会特別研究員の申請書作成の時期です。採用を勝ち取る申請書を完成させるためには、なにを理解しておけばよいのでしょうか。なにに気をつけて、どのような工夫をして書けばよいのでしょうか。現役の特別研究員を招いた本講習会をとおして、申請書作成に関わる姿勢と技術を共有しましょう。</a:t>
            </a:r>
            <a:endParaRPr lang="en-US" altLang="ja-JP" sz="1200" b="1" dirty="0" smtClean="0">
              <a:latin typeface="Arial Unicode MS" pitchFamily="50" charset="-128"/>
            </a:endParaRPr>
          </a:p>
          <a:p>
            <a:pPr indent="85725" algn="ctr">
              <a:spcBef>
                <a:spcPts val="600"/>
              </a:spcBef>
              <a:defRPr/>
            </a:pPr>
            <a:r>
              <a:rPr lang="ja-JP" altLang="en-US" sz="1200" b="1" dirty="0" smtClean="0">
                <a:latin typeface="Arial Unicode MS" pitchFamily="50" charset="-128"/>
                <a:ea typeface="+mn-ea"/>
              </a:rPr>
              <a:t>奮って</a:t>
            </a:r>
            <a:r>
              <a:rPr lang="ja-JP" altLang="en-US" sz="1200" b="1" dirty="0">
                <a:latin typeface="Arial Unicode MS" pitchFamily="50" charset="-128"/>
                <a:ea typeface="+mn-ea"/>
              </a:rPr>
              <a:t>ご参加ください。</a:t>
            </a:r>
            <a:endParaRPr lang="en-GB" sz="1200" b="1" dirty="0">
              <a:latin typeface="Arial Unicode MS" pitchFamily="50" charset="-128"/>
              <a:ea typeface="+mn-ea"/>
            </a:endParaRPr>
          </a:p>
        </p:txBody>
      </p:sp>
      <p:sp>
        <p:nvSpPr>
          <p:cNvPr id="2054" name="テキスト ボックス 7"/>
          <p:cNvSpPr txBox="1">
            <a:spLocks noChangeArrowheads="1"/>
          </p:cNvSpPr>
          <p:nvPr/>
        </p:nvSpPr>
        <p:spPr bwMode="auto">
          <a:xfrm>
            <a:off x="96487" y="4218352"/>
            <a:ext cx="7021126" cy="931024"/>
          </a:xfrm>
          <a:prstGeom prst="rect">
            <a:avLst/>
          </a:prstGeom>
          <a:ln w="50800">
            <a:solidFill>
              <a:srgbClr val="92D05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Wingdings" pitchFamily="2" charset="2"/>
              <a:buChar char="n"/>
              <a:defRPr/>
            </a:pPr>
            <a:r>
              <a:rPr lang="ja-JP" altLang="en-US" sz="1200" b="1" dirty="0">
                <a:ea typeface="ＭＳ ゴシック" pitchFamily="49" charset="-128"/>
              </a:rPr>
              <a:t>　</a:t>
            </a:r>
            <a:r>
              <a:rPr lang="ja-JP" altLang="en-US" sz="1400" b="1" dirty="0">
                <a:ea typeface="ＭＳ ゴシック" pitchFamily="49" charset="-128"/>
              </a:rPr>
              <a:t>対象者</a:t>
            </a:r>
            <a:r>
              <a:rPr lang="en-US" altLang="ja-JP" sz="1400" b="1" dirty="0">
                <a:ea typeface="ＭＳ ゴシック" pitchFamily="49" charset="-128"/>
              </a:rPr>
              <a:t>	</a:t>
            </a:r>
            <a:r>
              <a:rPr lang="ja-JP" altLang="en-US" sz="1400" b="1" dirty="0">
                <a:ea typeface="ＭＳ ゴシック" pitchFamily="49" charset="-128"/>
              </a:rPr>
              <a:t>　</a:t>
            </a:r>
            <a:r>
              <a:rPr lang="ja-JP" altLang="en-US" sz="1400" b="1" dirty="0" smtClean="0">
                <a:ea typeface="ＭＳ ゴシック" pitchFamily="49" charset="-128"/>
              </a:rPr>
              <a:t>　　</a:t>
            </a:r>
            <a:r>
              <a:rPr lang="ja-JP" altLang="en-US" sz="1400" b="1" dirty="0" smtClean="0">
                <a:ea typeface="ＭＳ ゴシック" pitchFamily="49" charset="-128"/>
              </a:rPr>
              <a:t>女性本学</a:t>
            </a:r>
            <a:r>
              <a:rPr lang="ja-JP" altLang="en-US" sz="1400" b="1" dirty="0" smtClean="0">
                <a:ea typeface="ＭＳ ゴシック" pitchFamily="49" charset="-128"/>
              </a:rPr>
              <a:t>大学</a:t>
            </a:r>
            <a:r>
              <a:rPr lang="ja-JP" altLang="en-US" sz="1400" b="1" dirty="0" smtClean="0">
                <a:solidFill>
                  <a:schemeClr val="tx1"/>
                </a:solidFill>
                <a:ea typeface="ＭＳ ゴシック" pitchFamily="49" charset="-128"/>
              </a:rPr>
              <a:t>院生・ポスドク（研究科、課程を</a:t>
            </a:r>
            <a:r>
              <a:rPr lang="ja-JP" altLang="en-US" sz="1400" b="1" dirty="0" smtClean="0">
                <a:solidFill>
                  <a:schemeClr val="tx1"/>
                </a:solidFill>
                <a:ea typeface="ＭＳ ゴシック" pitchFamily="49" charset="-128"/>
              </a:rPr>
              <a:t>問いません）</a:t>
            </a:r>
            <a:r>
              <a:rPr lang="en-US" altLang="ja-JP" sz="1200" dirty="0">
                <a:ea typeface="ＭＳ ゴシック" pitchFamily="49" charset="-128"/>
              </a:rPr>
              <a:t>	</a:t>
            </a:r>
            <a:endParaRPr lang="en-US" altLang="ja-JP" sz="1100" b="1" dirty="0" smtClean="0">
              <a:solidFill>
                <a:schemeClr val="tx1"/>
              </a:solidFill>
              <a:ea typeface="ＭＳ ゴシック" pitchFamily="49" charset="-128"/>
            </a:endParaRPr>
          </a:p>
          <a:p>
            <a:pPr>
              <a:buFont typeface="Wingdings" pitchFamily="2" charset="2"/>
              <a:buChar char="n"/>
              <a:defRPr/>
            </a:pPr>
            <a:r>
              <a:rPr lang="ja-JP" altLang="en-US" sz="1200" b="1" dirty="0" smtClean="0">
                <a:ea typeface="ＭＳ ゴシック" pitchFamily="49" charset="-128"/>
              </a:rPr>
              <a:t>　</a:t>
            </a:r>
            <a:r>
              <a:rPr lang="ja-JP" altLang="en-US" sz="1400" b="1" dirty="0" smtClean="0">
                <a:ea typeface="ＭＳ ゴシック" pitchFamily="49" charset="-128"/>
              </a:rPr>
              <a:t>日時・</a:t>
            </a:r>
            <a:r>
              <a:rPr lang="ja-JP" altLang="en-US" sz="1400" b="1" dirty="0" smtClean="0">
                <a:ea typeface="ＭＳ ゴシック" pitchFamily="49" charset="-128"/>
              </a:rPr>
              <a:t>場所　    </a:t>
            </a:r>
            <a:r>
              <a:rPr lang="en-US" altLang="ja-JP" sz="1600" b="1" dirty="0" smtClean="0">
                <a:solidFill>
                  <a:srgbClr val="FF0000"/>
                </a:solidFill>
                <a:latin typeface="Arial" pitchFamily="34" charset="0"/>
                <a:ea typeface="ＭＳ ゴシック" pitchFamily="49" charset="-128"/>
                <a:cs typeface="Arial" pitchFamily="34" charset="0"/>
              </a:rPr>
              <a:t>3</a:t>
            </a:r>
            <a:r>
              <a:rPr lang="ja-JP" altLang="en-US" sz="1600" b="1" dirty="0" smtClean="0">
                <a:solidFill>
                  <a:srgbClr val="FF0000"/>
                </a:solidFill>
                <a:latin typeface="Arial" pitchFamily="34" charset="0"/>
                <a:ea typeface="ＭＳ ゴシック" pitchFamily="49" charset="-128"/>
                <a:cs typeface="Arial" pitchFamily="34" charset="0"/>
              </a:rPr>
              <a:t>月</a:t>
            </a:r>
            <a:r>
              <a:rPr lang="en-US" altLang="ja-JP" sz="1600" b="1" dirty="0" smtClean="0">
                <a:solidFill>
                  <a:srgbClr val="FF0000"/>
                </a:solidFill>
                <a:latin typeface="Arial" pitchFamily="34" charset="0"/>
                <a:ea typeface="ＭＳ ゴシック" pitchFamily="49" charset="-128"/>
                <a:cs typeface="Arial" pitchFamily="34" charset="0"/>
              </a:rPr>
              <a:t>8</a:t>
            </a:r>
            <a:r>
              <a:rPr lang="ja-JP" altLang="en-US" sz="1600" b="1" dirty="0" smtClean="0">
                <a:solidFill>
                  <a:srgbClr val="FF0000"/>
                </a:solidFill>
                <a:latin typeface="Arial" pitchFamily="34" charset="0"/>
                <a:ea typeface="ＭＳ ゴシック" pitchFamily="49" charset="-128"/>
                <a:cs typeface="Arial" pitchFamily="34" charset="0"/>
              </a:rPr>
              <a:t>日（火）</a:t>
            </a:r>
            <a:r>
              <a:rPr lang="en-US" altLang="ja-JP" sz="1600" b="1" dirty="0" smtClean="0">
                <a:solidFill>
                  <a:srgbClr val="FF0000"/>
                </a:solidFill>
                <a:latin typeface="Arial" pitchFamily="34" charset="0"/>
                <a:ea typeface="ＭＳ ゴシック" pitchFamily="49" charset="-128"/>
                <a:cs typeface="Arial" pitchFamily="34" charset="0"/>
              </a:rPr>
              <a:t>14:30–17:00 @</a:t>
            </a:r>
            <a:r>
              <a:rPr lang="ja-JP" altLang="en-US" sz="1600" b="1" dirty="0" smtClean="0">
                <a:solidFill>
                  <a:srgbClr val="FF0000"/>
                </a:solidFill>
                <a:latin typeface="Arial" pitchFamily="34" charset="0"/>
                <a:ea typeface="ＭＳ ゴシック" pitchFamily="49" charset="-128"/>
                <a:cs typeface="Arial" pitchFamily="34" charset="0"/>
              </a:rPr>
              <a:t>第</a:t>
            </a:r>
            <a:r>
              <a:rPr lang="en-US" altLang="ja-JP" sz="1600" b="1" dirty="0">
                <a:solidFill>
                  <a:srgbClr val="FF0000"/>
                </a:solidFill>
                <a:latin typeface="Arial" pitchFamily="34" charset="0"/>
                <a:ea typeface="ＭＳ ゴシック" pitchFamily="49" charset="-128"/>
                <a:cs typeface="Arial" pitchFamily="34" charset="0"/>
              </a:rPr>
              <a:t>2</a:t>
            </a:r>
            <a:r>
              <a:rPr lang="ja-JP" altLang="en-US" sz="1600" b="1" dirty="0" smtClean="0">
                <a:solidFill>
                  <a:srgbClr val="FF0000"/>
                </a:solidFill>
                <a:latin typeface="Arial" pitchFamily="34" charset="0"/>
                <a:ea typeface="ＭＳ ゴシック" pitchFamily="49" charset="-128"/>
                <a:cs typeface="Arial" pitchFamily="34" charset="0"/>
              </a:rPr>
              <a:t>講義棟</a:t>
            </a:r>
            <a:r>
              <a:rPr lang="en-US" altLang="ja-JP" sz="1600" b="1" dirty="0" smtClean="0">
                <a:solidFill>
                  <a:srgbClr val="FF0000"/>
                </a:solidFill>
                <a:latin typeface="Arial" pitchFamily="34" charset="0"/>
                <a:ea typeface="ＭＳ ゴシック" pitchFamily="49" charset="-128"/>
                <a:cs typeface="Arial" pitchFamily="34" charset="0"/>
              </a:rPr>
              <a:t>307</a:t>
            </a:r>
            <a:r>
              <a:rPr lang="ja-JP" altLang="en-US" sz="1600" b="1" dirty="0" smtClean="0">
                <a:solidFill>
                  <a:srgbClr val="FF0000"/>
                </a:solidFill>
                <a:latin typeface="Arial" pitchFamily="34" charset="0"/>
                <a:ea typeface="ＭＳ ゴシック" pitchFamily="49" charset="-128"/>
                <a:cs typeface="Arial" pitchFamily="34" charset="0"/>
              </a:rPr>
              <a:t>番教室</a:t>
            </a:r>
            <a:endParaRPr lang="en-US" altLang="ja-JP" sz="1600" b="1" dirty="0" smtClean="0">
              <a:solidFill>
                <a:srgbClr val="FF0000"/>
              </a:solidFill>
              <a:latin typeface="Arial" pitchFamily="34" charset="0"/>
              <a:ea typeface="ＭＳ ゴシック" pitchFamily="49" charset="-128"/>
              <a:cs typeface="Arial" pitchFamily="34" charset="0"/>
            </a:endParaRPr>
          </a:p>
          <a:p>
            <a:pPr lvl="0">
              <a:buFont typeface="Wingdings" pitchFamily="2" charset="2"/>
              <a:buChar char="n"/>
              <a:defRPr/>
            </a:pPr>
            <a:r>
              <a:rPr lang="ja-JP" altLang="en-US" sz="1200" b="1" dirty="0" smtClean="0">
                <a:solidFill>
                  <a:schemeClr val="tx1"/>
                </a:solidFill>
                <a:latin typeface="Arial" pitchFamily="34" charset="0"/>
                <a:ea typeface="ＭＳ ゴシック" pitchFamily="49" charset="-128"/>
                <a:cs typeface="Arial" pitchFamily="34" charset="0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Arial" pitchFamily="34" charset="0"/>
                <a:ea typeface="ＭＳ ゴシック" pitchFamily="49" charset="-128"/>
                <a:cs typeface="Arial" pitchFamily="34" charset="0"/>
              </a:rPr>
              <a:t>参加</a:t>
            </a:r>
            <a:r>
              <a:rPr lang="ja-JP" altLang="en-US" sz="1400" b="1" dirty="0" smtClean="0">
                <a:solidFill>
                  <a:schemeClr val="tx1"/>
                </a:solidFill>
                <a:latin typeface="Arial" pitchFamily="34" charset="0"/>
                <a:ea typeface="ＭＳ ゴシック" pitchFamily="49" charset="-128"/>
                <a:cs typeface="Arial" pitchFamily="34" charset="0"/>
              </a:rPr>
              <a:t>申込先</a:t>
            </a:r>
            <a:r>
              <a:rPr lang="ja-JP" altLang="en-US" sz="1200" b="1" dirty="0">
                <a:solidFill>
                  <a:schemeClr val="tx1"/>
                </a:solidFill>
                <a:latin typeface="Arial" pitchFamily="34" charset="0"/>
                <a:ea typeface="ＭＳ ゴシック" pitchFamily="49" charset="-128"/>
                <a:cs typeface="Arial" pitchFamily="34" charset="0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Arial" pitchFamily="34" charset="0"/>
                <a:ea typeface="ＭＳ ゴシック" pitchFamily="49" charset="-128"/>
                <a:cs typeface="Arial" pitchFamily="34" charset="0"/>
              </a:rPr>
              <a:t>　 </a:t>
            </a:r>
            <a:r>
              <a:rPr lang="ja-JP" altLang="en-US" sz="1200" b="1" dirty="0" smtClean="0">
                <a:solidFill>
                  <a:prstClr val="black"/>
                </a:solidFill>
                <a:latin typeface="Arial" pitchFamily="34" charset="0"/>
                <a:ea typeface="ＭＳ ゴシック" pitchFamily="49" charset="-128"/>
                <a:cs typeface="Arial" pitchFamily="34" charset="0"/>
              </a:rPr>
              <a:t>キャリア</a:t>
            </a:r>
            <a:r>
              <a:rPr lang="ja-JP" altLang="en-US" sz="1200" b="1" dirty="0">
                <a:solidFill>
                  <a:prstClr val="black"/>
                </a:solidFill>
                <a:latin typeface="Arial" pitchFamily="34" charset="0"/>
                <a:ea typeface="ＭＳ ゴシック" pitchFamily="49" charset="-128"/>
                <a:cs typeface="Arial" pitchFamily="34" charset="0"/>
              </a:rPr>
              <a:t>支援室・大学院生担当（宮澤）</a:t>
            </a:r>
            <a:r>
              <a:rPr lang="en-US" altLang="ja-JP" sz="1200" b="1" dirty="0" smtClean="0">
                <a:solidFill>
                  <a:prstClr val="black"/>
                </a:solidFill>
                <a:latin typeface="Arial" pitchFamily="34" charset="0"/>
                <a:ea typeface="ＭＳ ゴシック" pitchFamily="49" charset="-128"/>
                <a:cs typeface="Arial" pitchFamily="34" charset="0"/>
                <a:hlinkClick r:id="rId3"/>
              </a:rPr>
              <a:t>career-grad@dm.hit-u.ac.jp</a:t>
            </a:r>
            <a:endParaRPr lang="en-US" altLang="ja-JP" sz="1200" b="1" dirty="0" smtClean="0">
              <a:solidFill>
                <a:prstClr val="black"/>
              </a:solidFill>
              <a:latin typeface="Arial" pitchFamily="34" charset="0"/>
              <a:ea typeface="ＭＳ ゴシック" pitchFamily="49" charset="-128"/>
              <a:cs typeface="Arial" pitchFamily="34" charset="0"/>
            </a:endParaRPr>
          </a:p>
          <a:p>
            <a:pPr lvl="0">
              <a:defRPr/>
            </a:pPr>
            <a:r>
              <a:rPr lang="ja-JP" altLang="en-US" sz="1050" b="1" dirty="0" smtClean="0">
                <a:solidFill>
                  <a:prstClr val="black"/>
                </a:solidFill>
                <a:latin typeface="Arial" pitchFamily="34" charset="0"/>
                <a:ea typeface="ＭＳ ゴシック" pitchFamily="49" charset="-128"/>
                <a:cs typeface="Arial" pitchFamily="34" charset="0"/>
              </a:rPr>
              <a:t>　　　　　★多数の参加者が予想されますので、原則的に</a:t>
            </a:r>
            <a:r>
              <a:rPr lang="ja-JP" altLang="en-US" sz="1050" b="1" dirty="0" smtClean="0">
                <a:solidFill>
                  <a:srgbClr val="FF0000"/>
                </a:solidFill>
                <a:latin typeface="Arial" pitchFamily="34" charset="0"/>
                <a:ea typeface="ＭＳ ゴシック" pitchFamily="49" charset="-128"/>
                <a:cs typeface="Arial" pitchFamily="34" charset="0"/>
              </a:rPr>
              <a:t>事前申込</a:t>
            </a:r>
            <a:r>
              <a:rPr lang="ja-JP" altLang="en-US" sz="1050" b="1" dirty="0">
                <a:solidFill>
                  <a:prstClr val="black"/>
                </a:solidFill>
                <a:latin typeface="Arial" pitchFamily="34" charset="0"/>
                <a:ea typeface="ＭＳ ゴシック" pitchFamily="49" charset="-128"/>
                <a:cs typeface="Arial" pitchFamily="34" charset="0"/>
              </a:rPr>
              <a:t>（氏名・研究科・学年を明記）をして</a:t>
            </a:r>
            <a:r>
              <a:rPr lang="ja-JP" altLang="en-US" sz="1050" b="1" dirty="0" smtClean="0">
                <a:solidFill>
                  <a:prstClr val="black"/>
                </a:solidFill>
                <a:latin typeface="Arial" pitchFamily="34" charset="0"/>
                <a:ea typeface="ＭＳ ゴシック" pitchFamily="49" charset="-128"/>
                <a:cs typeface="Arial" pitchFamily="34" charset="0"/>
              </a:rPr>
              <a:t>ください</a:t>
            </a:r>
            <a:endParaRPr lang="en-US" altLang="ja-JP" sz="1050" b="1" dirty="0">
              <a:solidFill>
                <a:prstClr val="black"/>
              </a:solidFill>
              <a:latin typeface="Arial" pitchFamily="34" charset="0"/>
              <a:ea typeface="ＭＳ ゴシック" pitchFamily="49" charset="-128"/>
              <a:cs typeface="Arial" pitchFamily="34" charset="0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232348" y="9565099"/>
            <a:ext cx="4968552" cy="5155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n"/>
              <a:defRPr/>
            </a:pPr>
            <a:r>
              <a:rPr lang="ja-JP" altLang="en-US" sz="1200" b="1" dirty="0">
                <a:latin typeface="Arial" pitchFamily="34" charset="0"/>
                <a:ea typeface="ＭＳ ゴシック" pitchFamily="49" charset="-128"/>
              </a:rPr>
              <a:t>  </a:t>
            </a:r>
            <a:r>
              <a:rPr lang="ja-JP" altLang="en-US" sz="1050" b="1" dirty="0" smtClean="0">
                <a:latin typeface="Arial" pitchFamily="34" charset="0"/>
                <a:ea typeface="ＭＳ ゴシック" pitchFamily="49" charset="-128"/>
              </a:rPr>
              <a:t>問合せ：キャリア支援室（大学院生担当）　特</a:t>
            </a:r>
            <a:r>
              <a:rPr lang="ja-JP" altLang="en-US" sz="1050" b="1" dirty="0">
                <a:latin typeface="Arial" pitchFamily="34" charset="0"/>
                <a:ea typeface="ＭＳ ゴシック" pitchFamily="49" charset="-128"/>
              </a:rPr>
              <a:t>任</a:t>
            </a:r>
            <a:r>
              <a:rPr lang="ja-JP" altLang="en-US" sz="1050" b="1" dirty="0" smtClean="0">
                <a:latin typeface="Arial" pitchFamily="34" charset="0"/>
                <a:ea typeface="ＭＳ ゴシック" pitchFamily="49" charset="-128"/>
              </a:rPr>
              <a:t>講師　青木深</a:t>
            </a:r>
            <a:endParaRPr lang="en-US" altLang="ja-JP" sz="1050" b="1" dirty="0" smtClean="0">
              <a:latin typeface="Arial" pitchFamily="34" charset="0"/>
              <a:ea typeface="ＭＳ ゴシック" pitchFamily="49" charset="-128"/>
            </a:endParaRPr>
          </a:p>
          <a:p>
            <a:pPr algn="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ja-JP" altLang="en-US" sz="1050" b="1" dirty="0" smtClean="0">
                <a:latin typeface="Arial" pitchFamily="34" charset="0"/>
                <a:ea typeface="ＭＳ ゴシック" pitchFamily="49" charset="-128"/>
              </a:rPr>
              <a:t>電話：</a:t>
            </a:r>
            <a:r>
              <a:rPr lang="en-US" sz="1050" b="1" dirty="0" smtClean="0">
                <a:latin typeface="Arial" pitchFamily="34" charset="0"/>
                <a:ea typeface="ＭＳ ゴシック" pitchFamily="49" charset="-128"/>
              </a:rPr>
              <a:t>042-580-86</a:t>
            </a:r>
            <a:r>
              <a:rPr lang="en-US" altLang="ja-JP" sz="1050" b="1" dirty="0" smtClean="0">
                <a:latin typeface="Arial" pitchFamily="34" charset="0"/>
                <a:ea typeface="ＭＳ ゴシック" pitchFamily="49" charset="-128"/>
              </a:rPr>
              <a:t>39</a:t>
            </a:r>
            <a:r>
              <a:rPr lang="ja-JP" altLang="en-US" sz="1050" b="1" dirty="0" smtClean="0">
                <a:latin typeface="Arial" pitchFamily="34" charset="0"/>
                <a:ea typeface="ＭＳ ゴシック" pitchFamily="49" charset="-128"/>
              </a:rPr>
              <a:t>（研究室直通）、</a:t>
            </a:r>
            <a:r>
              <a:rPr lang="en-US" altLang="ja-JP" sz="1050" b="1" dirty="0" smtClean="0">
                <a:latin typeface="Arial" pitchFamily="34" charset="0"/>
                <a:ea typeface="ＭＳ ゴシック" pitchFamily="49" charset="-128"/>
              </a:rPr>
              <a:t>e-</a:t>
            </a:r>
            <a:r>
              <a:rPr lang="en-US" sz="1050" b="1" dirty="0" smtClean="0">
                <a:latin typeface="Arial" pitchFamily="34" charset="0"/>
                <a:ea typeface="ＭＳ ゴシック" pitchFamily="49" charset="-128"/>
              </a:rPr>
              <a:t>mail</a:t>
            </a:r>
            <a:r>
              <a:rPr lang="en-US" sz="1050" b="1" dirty="0">
                <a:latin typeface="Arial" pitchFamily="34" charset="0"/>
                <a:ea typeface="ＭＳ ゴシック" pitchFamily="49" charset="-128"/>
              </a:rPr>
              <a:t>: </a:t>
            </a:r>
            <a:r>
              <a:rPr lang="en-US" altLang="ja-JP" sz="1050" b="1" dirty="0" smtClean="0">
                <a:latin typeface="Arial" pitchFamily="34" charset="0"/>
                <a:ea typeface="ＭＳ ゴシック" pitchFamily="49" charset="-128"/>
              </a:rPr>
              <a:t>b101123x</a:t>
            </a:r>
            <a:r>
              <a:rPr lang="en-US" sz="1050" b="1" dirty="0" smtClean="0">
                <a:latin typeface="Arial" pitchFamily="34" charset="0"/>
                <a:ea typeface="ＭＳ ゴシック" pitchFamily="49" charset="-128"/>
              </a:rPr>
              <a:t>@r.hit-u.ac.jp</a:t>
            </a:r>
          </a:p>
        </p:txBody>
      </p:sp>
      <p:sp>
        <p:nvSpPr>
          <p:cNvPr id="16" name="テキスト ボックス 15"/>
          <p:cNvSpPr txBox="1">
            <a:spLocks/>
          </p:cNvSpPr>
          <p:nvPr/>
        </p:nvSpPr>
        <p:spPr>
          <a:xfrm>
            <a:off x="131896" y="5801041"/>
            <a:ext cx="6985717" cy="3170099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dirty="0" smtClean="0">
                <a:latin typeface="+mn-ea"/>
                <a:ea typeface="+mn-ea"/>
              </a:rPr>
              <a:t>岸野　幸枝　氏</a:t>
            </a:r>
            <a:r>
              <a:rPr lang="ja-JP" altLang="en-US" sz="1400" b="1" dirty="0" smtClean="0">
                <a:latin typeface="+mn-ea"/>
                <a:ea typeface="+mn-ea"/>
              </a:rPr>
              <a:t>（法学研究科博士後期課程、現ＤＣ</a:t>
            </a:r>
            <a:r>
              <a:rPr lang="ja-JP" altLang="en-US" sz="1400" b="1" dirty="0">
                <a:latin typeface="+mn-ea"/>
                <a:ea typeface="+mn-ea"/>
              </a:rPr>
              <a:t>１</a:t>
            </a:r>
            <a:r>
              <a:rPr lang="ja-JP" altLang="en-US" sz="1400" b="1" dirty="0" smtClean="0">
                <a:latin typeface="+mn-ea"/>
                <a:ea typeface="+mn-ea"/>
              </a:rPr>
              <a:t>）</a:t>
            </a:r>
            <a:endParaRPr lang="en-US" altLang="ja-JP" sz="1400" b="1" dirty="0" smtClean="0">
              <a:latin typeface="+mn-ea"/>
              <a:ea typeface="+mn-ea"/>
            </a:endParaRPr>
          </a:p>
          <a:p>
            <a:pPr lvl="0"/>
            <a:r>
              <a:rPr lang="ja-JP" altLang="en-US" sz="1200" dirty="0" smtClean="0">
                <a:solidFill>
                  <a:prstClr val="black"/>
                </a:solidFill>
                <a:latin typeface="+mn-ea"/>
                <a:ea typeface="+mn-ea"/>
              </a:rPr>
              <a:t>　</a:t>
            </a:r>
            <a:r>
              <a:rPr lang="en-US" altLang="ja-JP" sz="1200" dirty="0" smtClean="0">
                <a:solidFill>
                  <a:prstClr val="black"/>
                </a:solidFill>
                <a:latin typeface="+mn-ea"/>
                <a:ea typeface="+mn-ea"/>
              </a:rPr>
              <a:t>2014-16</a:t>
            </a:r>
            <a:r>
              <a:rPr lang="ja-JP" altLang="en-US" sz="1200" dirty="0">
                <a:solidFill>
                  <a:prstClr val="black"/>
                </a:solidFill>
                <a:latin typeface="+mn-ea"/>
                <a:ea typeface="+mn-ea"/>
              </a:rPr>
              <a:t>年度</a:t>
            </a:r>
            <a:r>
              <a:rPr lang="en-US" altLang="ja-JP" sz="1200" dirty="0">
                <a:solidFill>
                  <a:prstClr val="black"/>
                </a:solidFill>
                <a:latin typeface="+mn-ea"/>
                <a:ea typeface="+mn-ea"/>
              </a:rPr>
              <a:t>DC1</a:t>
            </a:r>
            <a:r>
              <a:rPr lang="ja-JP" altLang="en-US" sz="1200" dirty="0" err="1">
                <a:solidFill>
                  <a:prstClr val="black"/>
                </a:solidFill>
                <a:latin typeface="+mn-ea"/>
                <a:ea typeface="+mn-ea"/>
              </a:rPr>
              <a:t>。</a:t>
            </a:r>
            <a:r>
              <a:rPr lang="ja-JP" altLang="en-US" sz="1200" dirty="0">
                <a:solidFill>
                  <a:prstClr val="black"/>
                </a:solidFill>
                <a:latin typeface="+mn-ea"/>
                <a:ea typeface="+mn-ea"/>
              </a:rPr>
              <a:t>申請の領域・文科・細目は、社会科学（社会）・ジェンダー・ジェンダー。学振での研究課題は「自衛隊をめぐる政策決定に日米のジェンダー観念はどのような影響を与えたか」</a:t>
            </a:r>
            <a:r>
              <a:rPr lang="ja-JP" altLang="en-US" sz="1200" dirty="0" smtClean="0">
                <a:solidFill>
                  <a:prstClr val="black"/>
                </a:solidFill>
                <a:latin typeface="+mn-ea"/>
                <a:ea typeface="+mn-ea"/>
              </a:rPr>
              <a:t>。</a:t>
            </a:r>
            <a:endParaRPr lang="ja-JP" altLang="en-US" sz="1200" dirty="0">
              <a:solidFill>
                <a:prstClr val="black"/>
              </a:solidFill>
              <a:latin typeface="+mn-ea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000" dirty="0" smtClean="0">
              <a:latin typeface="+mn-ea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dirty="0" smtClean="0">
                <a:latin typeface="+mn-ea"/>
                <a:ea typeface="+mn-ea"/>
              </a:rPr>
              <a:t>岩木　宏道　氏</a:t>
            </a:r>
            <a:r>
              <a:rPr lang="ja-JP" altLang="en-US" sz="1400" b="1" dirty="0" smtClean="0">
                <a:latin typeface="+mn-ea"/>
                <a:ea typeface="+mn-ea"/>
              </a:rPr>
              <a:t>（商学研究科博士後期課程、現</a:t>
            </a:r>
            <a:r>
              <a:rPr lang="en-US" altLang="ja-JP" sz="1400" b="1" dirty="0" smtClean="0">
                <a:latin typeface="+mn-ea"/>
                <a:ea typeface="+mn-ea"/>
              </a:rPr>
              <a:t>DC</a:t>
            </a:r>
            <a:r>
              <a:rPr lang="ja-JP" altLang="en-US" sz="1400" b="1" dirty="0" smtClean="0">
                <a:latin typeface="+mn-ea"/>
                <a:ea typeface="+mn-ea"/>
              </a:rPr>
              <a:t>２）</a:t>
            </a:r>
            <a:endParaRPr lang="en-US" altLang="ja-JP" sz="1400" b="1" dirty="0" smtClean="0">
              <a:latin typeface="+mn-ea"/>
              <a:ea typeface="+mn-ea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 smtClean="0">
                <a:latin typeface="+mn-ea"/>
              </a:rPr>
              <a:t>　</a:t>
            </a:r>
            <a:r>
              <a:rPr lang="en-US" altLang="ja-JP" sz="1200" dirty="0" smtClean="0">
                <a:latin typeface="+mn-ea"/>
              </a:rPr>
              <a:t>2015-16</a:t>
            </a:r>
            <a:r>
              <a:rPr lang="ja-JP" altLang="en-US" sz="1200" dirty="0">
                <a:latin typeface="+mn-ea"/>
              </a:rPr>
              <a:t>年度</a:t>
            </a:r>
            <a:r>
              <a:rPr lang="en-US" altLang="ja-JP" sz="1200" dirty="0">
                <a:latin typeface="+mn-ea"/>
              </a:rPr>
              <a:t>DC2</a:t>
            </a:r>
            <a:r>
              <a:rPr lang="ja-JP" altLang="en-US" sz="1200" dirty="0" err="1">
                <a:latin typeface="+mn-ea"/>
              </a:rPr>
              <a:t>。</a:t>
            </a:r>
            <a:r>
              <a:rPr lang="ja-JP" altLang="en-US" sz="1200" dirty="0">
                <a:solidFill>
                  <a:prstClr val="black"/>
                </a:solidFill>
                <a:latin typeface="+mn-ea"/>
              </a:rPr>
              <a:t>申請の領域・文科・細目は、社会科学・金融・ファイナンス。学振での研究課題は「負債調達源の相違が企業行動（資本構成、投資意思決定）に及ぼす影響に関する研究」。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000" dirty="0" smtClean="0">
              <a:solidFill>
                <a:prstClr val="black"/>
              </a:solidFill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dirty="0" smtClean="0">
                <a:solidFill>
                  <a:prstClr val="black"/>
                </a:solidFill>
              </a:rPr>
              <a:t>惠</a:t>
            </a:r>
            <a:r>
              <a:rPr lang="ja-JP" altLang="en-US" b="1" dirty="0">
                <a:solidFill>
                  <a:prstClr val="black"/>
                </a:solidFill>
              </a:rPr>
              <a:t>羅</a:t>
            </a:r>
            <a:r>
              <a:rPr lang="ja-JP" altLang="en-US" b="1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　さとみ　氏</a:t>
            </a:r>
            <a:r>
              <a:rPr lang="ja-JP" altLang="en-US" sz="1400" b="1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（現</a:t>
            </a:r>
            <a:r>
              <a:rPr lang="en-US" altLang="ja-JP" sz="1400" b="1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RPD</a:t>
            </a:r>
            <a:r>
              <a:rPr lang="ja-JP" altLang="en-US" sz="1400" b="1" dirty="0" err="1">
                <a:solidFill>
                  <a:prstClr val="black"/>
                </a:solidFill>
                <a:latin typeface="ＭＳ Ｐゴシック" panose="020B0600070205080204" pitchFamily="50" charset="-128"/>
              </a:rPr>
              <a:t>、</a:t>
            </a:r>
            <a:r>
              <a:rPr lang="ja-JP" altLang="en-US" sz="1400" b="1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受け入れ機関は本学社会学研究科）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　</a:t>
            </a:r>
            <a:r>
              <a:rPr lang="en-US" altLang="ja-JP" sz="12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2009-12</a:t>
            </a:r>
            <a:r>
              <a:rPr lang="ja-JP" altLang="en-US" sz="12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年度</a:t>
            </a:r>
            <a:r>
              <a:rPr lang="en-US" altLang="ja-JP" sz="12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PD</a:t>
            </a:r>
            <a:r>
              <a:rPr lang="ja-JP" altLang="en-US" sz="1200" dirty="0" err="1">
                <a:solidFill>
                  <a:prstClr val="black"/>
                </a:solidFill>
                <a:latin typeface="ＭＳ Ｐゴシック" panose="020B0600070205080204" pitchFamily="50" charset="-128"/>
              </a:rPr>
              <a:t>。</a:t>
            </a:r>
            <a:r>
              <a:rPr lang="en-US" altLang="ja-JP" sz="12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2015-17</a:t>
            </a:r>
            <a:r>
              <a:rPr lang="ja-JP" altLang="en-US" sz="12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年度</a:t>
            </a:r>
            <a:r>
              <a:rPr lang="en-US" altLang="ja-JP" sz="12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RPD</a:t>
            </a:r>
            <a:r>
              <a:rPr lang="ja-JP" altLang="en-US" sz="1200" dirty="0" err="1">
                <a:solidFill>
                  <a:prstClr val="black"/>
                </a:solidFill>
                <a:latin typeface="ＭＳ Ｐゴシック" panose="020B0600070205080204" pitchFamily="50" charset="-128"/>
              </a:rPr>
              <a:t>。</a:t>
            </a:r>
            <a:r>
              <a:rPr lang="ja-JP" altLang="en-US" sz="12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申請の領域・文科・細目は、社会科学・社会学・社会学。学振での研究課題は「建設労働市場のグローバルな統合と技能再生産のジレンマ</a:t>
            </a:r>
            <a:r>
              <a:rPr lang="en-US" altLang="ja-JP" sz="12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――</a:t>
            </a:r>
            <a:r>
              <a:rPr lang="ja-JP" altLang="en-US" sz="12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移民拡大をめぐる制度的実践」。</a:t>
            </a:r>
            <a:endParaRPr lang="en-US" altLang="ja-JP" sz="12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000" dirty="0" smtClean="0">
              <a:latin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dirty="0" smtClean="0">
                <a:latin typeface="+mn-ea"/>
              </a:rPr>
              <a:t>佐藤</a:t>
            </a:r>
            <a:r>
              <a:rPr lang="ja-JP" altLang="en-US" b="1" dirty="0">
                <a:latin typeface="+mn-ea"/>
              </a:rPr>
              <a:t>　圭一　氏</a:t>
            </a:r>
            <a:r>
              <a:rPr lang="ja-JP" altLang="en-US" sz="1400" b="1" dirty="0">
                <a:latin typeface="+mn-ea"/>
              </a:rPr>
              <a:t>（現</a:t>
            </a:r>
            <a:r>
              <a:rPr lang="en-US" altLang="ja-JP" sz="1400" b="1" dirty="0">
                <a:latin typeface="+mn-ea"/>
              </a:rPr>
              <a:t>PD</a:t>
            </a:r>
            <a:r>
              <a:rPr lang="ja-JP" altLang="en-US" sz="1400" b="1" dirty="0" err="1">
                <a:latin typeface="+mn-ea"/>
              </a:rPr>
              <a:t>、</a:t>
            </a:r>
            <a:r>
              <a:rPr lang="ja-JP" altLang="en-US" sz="1400" b="1" dirty="0">
                <a:latin typeface="+mn-ea"/>
              </a:rPr>
              <a:t>受け入れ機関は東北大学大学院文学研究科社会学研究室）</a:t>
            </a:r>
            <a:endParaRPr lang="en-US" altLang="ja-JP" sz="1400" b="1" dirty="0">
              <a:latin typeface="+mn-ea"/>
            </a:endParaRPr>
          </a:p>
          <a:p>
            <a:pPr lvl="0"/>
            <a:r>
              <a:rPr lang="ja-JP" altLang="en-US" sz="1400" dirty="0" smtClean="0">
                <a:latin typeface="+mn-ea"/>
              </a:rPr>
              <a:t>　</a:t>
            </a:r>
            <a:r>
              <a:rPr lang="en-US" altLang="ja-JP" sz="1200" dirty="0" smtClean="0">
                <a:latin typeface="+mn-ea"/>
              </a:rPr>
              <a:t>2011</a:t>
            </a:r>
            <a:r>
              <a:rPr lang="ja-JP" altLang="en-US" sz="1200" dirty="0" smtClean="0">
                <a:latin typeface="+mn-ea"/>
              </a:rPr>
              <a:t>年</a:t>
            </a:r>
            <a:r>
              <a:rPr lang="en-US" altLang="ja-JP" sz="1200" dirty="0" smtClean="0">
                <a:latin typeface="+mn-ea"/>
              </a:rPr>
              <a:t>-13</a:t>
            </a:r>
            <a:r>
              <a:rPr lang="ja-JP" altLang="en-US" sz="1200" dirty="0" smtClean="0">
                <a:latin typeface="+mn-ea"/>
              </a:rPr>
              <a:t>年度</a:t>
            </a:r>
            <a:r>
              <a:rPr lang="en-US" altLang="ja-JP" sz="1200" dirty="0" smtClean="0">
                <a:latin typeface="+mn-ea"/>
              </a:rPr>
              <a:t>DC1</a:t>
            </a:r>
            <a:r>
              <a:rPr lang="ja-JP" altLang="en-US" sz="1200" dirty="0" err="1" smtClean="0">
                <a:latin typeface="+mn-ea"/>
              </a:rPr>
              <a:t>。</a:t>
            </a:r>
            <a:r>
              <a:rPr lang="en-US" altLang="ja-JP" sz="1200" dirty="0" smtClean="0">
                <a:latin typeface="+mn-ea"/>
              </a:rPr>
              <a:t>2015-17</a:t>
            </a:r>
            <a:r>
              <a:rPr lang="ja-JP" altLang="en-US" sz="1200" dirty="0">
                <a:latin typeface="+mn-ea"/>
              </a:rPr>
              <a:t>年度</a:t>
            </a:r>
            <a:r>
              <a:rPr lang="en-US" altLang="ja-JP" sz="1200" dirty="0" smtClean="0">
                <a:latin typeface="+mn-ea"/>
              </a:rPr>
              <a:t>PD</a:t>
            </a:r>
            <a:r>
              <a:rPr lang="ja-JP" altLang="en-US" sz="1200" dirty="0" err="1" smtClean="0">
                <a:latin typeface="+mn-ea"/>
              </a:rPr>
              <a:t>。</a:t>
            </a:r>
            <a:r>
              <a:rPr lang="ja-JP" altLang="en-US" sz="1200" dirty="0">
                <a:latin typeface="+mn-ea"/>
              </a:rPr>
              <a:t>申請の領域・分科・細目は、社会科学・社会学・社会学。学振での研究課題は「気候変動政策の政治</a:t>
            </a:r>
            <a:r>
              <a:rPr lang="ja-JP" altLang="en-US" sz="1200" dirty="0" smtClean="0">
                <a:latin typeface="+mn-ea"/>
              </a:rPr>
              <a:t>システム</a:t>
            </a:r>
            <a:r>
              <a:rPr lang="en-US" altLang="ja-JP" sz="1200" dirty="0" smtClean="0">
                <a:latin typeface="+mn-ea"/>
              </a:rPr>
              <a:t>――</a:t>
            </a:r>
            <a:r>
              <a:rPr lang="ja-JP" altLang="en-US" sz="1200" dirty="0" smtClean="0">
                <a:latin typeface="+mn-ea"/>
              </a:rPr>
              <a:t>情報</a:t>
            </a:r>
            <a:r>
              <a:rPr lang="ja-JP" altLang="en-US" sz="1200" dirty="0">
                <a:latin typeface="+mn-ea"/>
              </a:rPr>
              <a:t>・政策決定・執行過程の日独比較研究」</a:t>
            </a:r>
            <a:r>
              <a:rPr lang="ja-JP" altLang="en-US" sz="1200" dirty="0" smtClean="0">
                <a:latin typeface="+mn-ea"/>
              </a:rPr>
              <a:t>。</a:t>
            </a:r>
            <a:endParaRPr lang="en-US" altLang="ja-JP" sz="1200" dirty="0">
              <a:latin typeface="+mn-ea"/>
            </a:endParaRPr>
          </a:p>
        </p:txBody>
      </p:sp>
      <p:pic>
        <p:nvPicPr>
          <p:cNvPr id="14354" name="図 16" descr="一橋大学ロゴ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88921"/>
            <a:ext cx="1152178" cy="30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テキスト ボックス 19"/>
          <p:cNvSpPr txBox="1"/>
          <p:nvPr/>
        </p:nvSpPr>
        <p:spPr>
          <a:xfrm>
            <a:off x="2475303" y="3"/>
            <a:ext cx="4725598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endParaRPr lang="en-US" altLang="ja-JP" b="1" dirty="0">
              <a:solidFill>
                <a:schemeClr val="accent3">
                  <a:lumMod val="50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Arial" pitchFamily="34" charset="0"/>
              <a:ea typeface="ＭＳ ゴシック" pitchFamily="49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134350" y="-11665"/>
            <a:ext cx="5976664" cy="43088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1100" b="1" dirty="0" smtClean="0">
                <a:latin typeface="+mj-ea"/>
                <a:ea typeface="+mj-ea"/>
              </a:rPr>
              <a:t>2015</a:t>
            </a:r>
            <a:r>
              <a:rPr lang="ja-JP" altLang="en-US" sz="1100" b="1" dirty="0" smtClean="0">
                <a:latin typeface="+mj-ea"/>
                <a:ea typeface="+mj-ea"/>
              </a:rPr>
              <a:t>年度 第</a:t>
            </a:r>
            <a:r>
              <a:rPr lang="en-US" altLang="ja-JP" sz="1100" b="1" dirty="0" smtClean="0">
                <a:latin typeface="+mj-ea"/>
                <a:ea typeface="+mj-ea"/>
              </a:rPr>
              <a:t>6</a:t>
            </a:r>
            <a:r>
              <a:rPr lang="ja-JP" altLang="en-US" sz="1100" b="1" dirty="0" smtClean="0">
                <a:latin typeface="+mj-ea"/>
                <a:ea typeface="+mj-ea"/>
              </a:rPr>
              <a:t>回</a:t>
            </a:r>
            <a:r>
              <a:rPr lang="ja-JP" altLang="en-US" sz="1100" b="1" dirty="0">
                <a:latin typeface="+mj-ea"/>
                <a:ea typeface="+mj-ea"/>
              </a:rPr>
              <a:t>アカデミックキャリア講習会</a:t>
            </a:r>
          </a:p>
          <a:p>
            <a:pPr algn="r">
              <a:defRPr/>
            </a:pPr>
            <a:r>
              <a:rPr lang="ja-JP" altLang="en-US" sz="1100" b="1" dirty="0" smtClean="0">
                <a:latin typeface="+mj-ea"/>
                <a:ea typeface="+mj-ea"/>
              </a:rPr>
              <a:t>キャリア支援室</a:t>
            </a:r>
            <a:r>
              <a:rPr lang="ja-JP" altLang="en-US" sz="1000" b="1" dirty="0" smtClean="0">
                <a:latin typeface="+mj-ea"/>
                <a:ea typeface="+mj-ea"/>
              </a:rPr>
              <a:t>（大学院生担当）</a:t>
            </a:r>
            <a:r>
              <a:rPr lang="ja-JP" altLang="en-US" sz="1100" b="1" dirty="0" smtClean="0">
                <a:latin typeface="+mj-ea"/>
                <a:ea typeface="+mj-ea"/>
              </a:rPr>
              <a:t>／</a:t>
            </a:r>
            <a:r>
              <a:rPr lang="zh-TW" altLang="en-US" sz="1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文部</a:t>
            </a:r>
            <a:r>
              <a:rPr lang="zh-TW" altLang="en-US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科学省女性研究者研究活動支援</a:t>
            </a:r>
            <a:r>
              <a:rPr lang="zh-TW" altLang="en-US" sz="1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事業</a:t>
            </a:r>
            <a:r>
              <a:rPr lang="ja-JP" altLang="en-US" sz="11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男女共同参画推進本部</a:t>
            </a:r>
            <a:endParaRPr lang="en-US" altLang="ja-JP" sz="11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7" name="テキスト ボックス 16"/>
          <p:cNvSpPr txBox="1">
            <a:spLocks/>
          </p:cNvSpPr>
          <p:nvPr/>
        </p:nvSpPr>
        <p:spPr>
          <a:xfrm>
            <a:off x="2734902" y="5277823"/>
            <a:ext cx="1731093" cy="523220"/>
          </a:xfrm>
          <a:prstGeom prst="rect">
            <a:avLst/>
          </a:prstGeom>
          <a:noFill/>
          <a:ln w="50800" cmpd="sng">
            <a:noFill/>
          </a:ln>
        </p:spPr>
        <p:txBody>
          <a:bodyPr wrap="square" anchor="b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登壇者</a:t>
            </a:r>
            <a:endParaRPr lang="en-US" altLang="ja-JP" sz="28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123238" y="5801041"/>
            <a:ext cx="6954423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3168402" y="9565099"/>
            <a:ext cx="3930991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89888" y="9070533"/>
            <a:ext cx="69158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100" dirty="0" smtClean="0"/>
              <a:t>※</a:t>
            </a:r>
            <a:r>
              <a:rPr kumimoji="1" lang="ja-JP" altLang="en-US" sz="1100" dirty="0" smtClean="0"/>
              <a:t>人文科学系については、過去の講習会（審査委員経験者の話をふくむ）をふまえ、担当者（青木）が補足します。</a:t>
            </a:r>
            <a:endParaRPr kumimoji="1" lang="ja-JP" altLang="en-US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4742</TotalTime>
  <Words>175</Words>
  <Application>Microsoft Office PowerPoint</Application>
  <PresentationFormat>ユーザー設定</PresentationFormat>
  <Paragraphs>26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Yutaka Sato</dc:creator>
  <cp:lastModifiedBy>吉田　直子</cp:lastModifiedBy>
  <cp:revision>545</cp:revision>
  <cp:lastPrinted>2016-02-15T05:28:57Z</cp:lastPrinted>
  <dcterms:created xsi:type="dcterms:W3CDTF">2009-11-06T01:10:32Z</dcterms:created>
  <dcterms:modified xsi:type="dcterms:W3CDTF">2016-02-15T06:43:37Z</dcterms:modified>
</cp:coreProperties>
</file>